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73" r:id="rId2"/>
    <p:sldId id="265" r:id="rId3"/>
    <p:sldId id="268" r:id="rId4"/>
    <p:sldId id="267" r:id="rId5"/>
    <p:sldId id="274" r:id="rId6"/>
    <p:sldId id="276" r:id="rId7"/>
    <p:sldId id="275" r:id="rId8"/>
  </p:sldIdLst>
  <p:sldSz cx="9144000" cy="6858000" type="screen4x3"/>
  <p:notesSz cx="6877050" cy="1000125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0D31"/>
    <a:srgbClr val="000099"/>
    <a:srgbClr val="0000CC"/>
    <a:srgbClr val="006633"/>
    <a:srgbClr val="CCFFCC"/>
    <a:srgbClr val="006600"/>
    <a:srgbClr val="18453B"/>
    <a:srgbClr val="002569"/>
    <a:srgbClr val="99FFC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15" autoAdjust="0"/>
    <p:restoredTop sz="93813" autoAdjust="0"/>
  </p:normalViewPr>
  <p:slideViewPr>
    <p:cSldViewPr>
      <p:cViewPr>
        <p:scale>
          <a:sx n="86" d="100"/>
          <a:sy n="86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2" d="100"/>
        <a:sy n="52" d="100"/>
      </p:scale>
      <p:origin x="0" y="0"/>
    </p:cViewPr>
  </p:sorterViewPr>
  <p:notesViewPr>
    <p:cSldViewPr>
      <p:cViewPr>
        <p:scale>
          <a:sx n="100" d="100"/>
          <a:sy n="100" d="100"/>
        </p:scale>
        <p:origin x="-2592" y="-72"/>
      </p:cViewPr>
      <p:guideLst>
        <p:guide orient="horz" pos="3150"/>
        <p:guide pos="216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0804" cy="50054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4641" y="0"/>
            <a:ext cx="2980804" cy="50054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19B5810-C73D-432F-A299-47048CE0AA42}" type="datetimeFigureOut">
              <a:rPr lang="en-GB"/>
              <a:pPr>
                <a:defRPr/>
              </a:pPr>
              <a:t>05/12/2015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99109"/>
            <a:ext cx="2980804" cy="500543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4641" y="9499109"/>
            <a:ext cx="2980804" cy="500543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E2E6838-145A-484F-96CC-C413CF78C0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555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0804" cy="50054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4641" y="0"/>
            <a:ext cx="2980804" cy="50054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8213" y="749300"/>
            <a:ext cx="5000625" cy="37512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5" y="4751155"/>
            <a:ext cx="5502283" cy="45000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99109"/>
            <a:ext cx="2980804" cy="50054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4641" y="9499109"/>
            <a:ext cx="2980804" cy="50054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fld id="{F8BA9A75-9B21-4703-ABFE-F6C2643FFA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82533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BA9A75-9B21-4703-ABFE-F6C2643FFA17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822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solidFill>
          <a:srgbClr val="0025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9"/>
          <p:cNvSpPr>
            <a:spLocks noChangeArrowheads="1"/>
          </p:cNvSpPr>
          <p:nvPr userDrawn="1"/>
        </p:nvSpPr>
        <p:spPr bwMode="auto">
          <a:xfrm>
            <a:off x="0" y="6092825"/>
            <a:ext cx="9144000" cy="765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98" descr="uoyo_alpha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916238" y="188913"/>
            <a:ext cx="3311525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0" descr="wave"/>
          <p:cNvPicPr>
            <a:picLocks noChangeAspect="1" noChangeArrowheads="1"/>
          </p:cNvPicPr>
          <p:nvPr userDrawn="1"/>
        </p:nvPicPr>
        <p:blipFill>
          <a:blip r:embed="rId3"/>
          <a:srcRect r="1181" b="14101"/>
          <a:stretch>
            <a:fillRect/>
          </a:stretch>
        </p:blipFill>
        <p:spPr bwMode="auto">
          <a:xfrm>
            <a:off x="0" y="3538538"/>
            <a:ext cx="9144000" cy="277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1" descr="shield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356100" y="620713"/>
            <a:ext cx="4159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71" name="Rectangle 39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250825" y="2636838"/>
            <a:ext cx="8642350" cy="9366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18472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250825" y="1268413"/>
            <a:ext cx="8642350" cy="1152525"/>
          </a:xfrm>
        </p:spPr>
        <p:txBody>
          <a:bodyPr anchor="b"/>
          <a:lstStyle>
            <a:lvl1pPr algn="ct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8" name="Rectangle 37"/>
          <p:cNvSpPr>
            <a:spLocks noGrp="1" noChangeArrowheads="1"/>
          </p:cNvSpPr>
          <p:nvPr>
            <p:ph type="dt" sz="half" idx="10"/>
          </p:nvPr>
        </p:nvSpPr>
        <p:spPr>
          <a:xfrm>
            <a:off x="250825" y="6381750"/>
            <a:ext cx="2736850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5CEC3-D26D-4948-BF0D-CDD29D084505}" type="datetime2">
              <a:rPr lang="en-GB" altLang="en-US"/>
              <a:pPr>
                <a:defRPr/>
              </a:pPr>
              <a:t>Saturday, 05 December 2015</a:t>
            </a:fld>
            <a:endParaRPr lang="en-GB" altLang="en-US"/>
          </a:p>
        </p:txBody>
      </p:sp>
      <p:sp>
        <p:nvSpPr>
          <p:cNvPr id="9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 anchor="ctr"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The Department of Social Policy and Social Work </a:t>
            </a:r>
          </a:p>
        </p:txBody>
      </p:sp>
      <p:sp>
        <p:nvSpPr>
          <p:cNvPr id="10" name="Rectangle 4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80288" y="6381750"/>
            <a:ext cx="1485900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0270B-38B6-4A25-B6B5-8C734A87ACF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7C164-8AA6-4EA1-BE50-E8CF33919C69}" type="datetime2">
              <a:rPr lang="en-GB" altLang="en-US"/>
              <a:pPr>
                <a:defRPr/>
              </a:pPr>
              <a:t>Saturday, 05 December 2015</a:t>
            </a:fld>
            <a:endParaRPr lang="en-GB" alt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The Department of Social Policy and Social Work </a:t>
            </a: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B863B-33E9-4999-A77F-7BF5F56A49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010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115888"/>
            <a:ext cx="6329363" cy="6010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C6584-6316-4850-B9D6-10A06F0DD285}" type="datetime2">
              <a:rPr lang="en-GB" altLang="en-US"/>
              <a:pPr>
                <a:defRPr/>
              </a:pPr>
              <a:t>Saturday, 05 December 2015</a:t>
            </a:fld>
            <a:endParaRPr lang="en-GB" alt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The Department of Social Policy and Social Work </a:t>
            </a: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D9EED-ADF6-4651-AF9F-8A2AFD0AD47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09B70-32E3-402E-9BFC-0F6915BC7D43}" type="datetime2">
              <a:rPr lang="en-GB" altLang="en-US"/>
              <a:pPr>
                <a:defRPr/>
              </a:pPr>
              <a:t>Saturday, 05 December 2015</a:t>
            </a:fld>
            <a:endParaRPr lang="en-GB" alt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The Department of Social Policy and Social Work </a:t>
            </a: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AD5D7-6B46-4265-B602-3A824B20FC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A80E5-B835-4C38-84CA-EE8E5BD06A30}" type="datetime2">
              <a:rPr lang="en-GB" altLang="en-US"/>
              <a:pPr>
                <a:defRPr/>
              </a:pPr>
              <a:t>Saturday, 05 December 2015</a:t>
            </a:fld>
            <a:endParaRPr lang="en-GB" alt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The Department of Social Policy and Social Work </a:t>
            </a: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C5156-755F-4B52-9A99-22C7B93FCE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125538"/>
            <a:ext cx="4135438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8663" y="1125538"/>
            <a:ext cx="4137025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058A3-A07E-4BDA-B011-F2672B1C69C6}" type="datetime2">
              <a:rPr lang="en-GB" altLang="en-US"/>
              <a:pPr>
                <a:defRPr/>
              </a:pPr>
              <a:t>Saturday, 05 December 2015</a:t>
            </a:fld>
            <a:endParaRPr lang="en-GB" alt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The Department of Social Policy and Social Work </a:t>
            </a:r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74C8B-B98A-4398-9F91-D665A83AAAF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0FE39-F7F4-4E75-BAAB-844DE6AA7961}" type="datetime2">
              <a:rPr lang="en-GB" altLang="en-US"/>
              <a:pPr>
                <a:defRPr/>
              </a:pPr>
              <a:t>Saturday, 05 December 2015</a:t>
            </a:fld>
            <a:endParaRPr lang="en-GB" altLang="en-U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The Department of Social Policy and Social Work </a:t>
            </a:r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B8CBE-6AB2-4D23-967D-6C2411556F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88AF0-6B20-4594-B77B-F26D0ECDA46D}" type="datetime2">
              <a:rPr lang="en-GB" altLang="en-US"/>
              <a:pPr>
                <a:defRPr/>
              </a:pPr>
              <a:t>Saturday, 05 December 2015</a:t>
            </a:fld>
            <a:endParaRPr lang="en-GB" alt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The Department of Social Policy and Social Work 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D8BD0-D2B0-4399-9CD4-CFE06B51D4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A60E1-E04D-4318-9762-A68C25B3C7E0}" type="datetime2">
              <a:rPr lang="en-GB" altLang="en-US"/>
              <a:pPr>
                <a:defRPr/>
              </a:pPr>
              <a:t>Saturday, 05 December 2015</a:t>
            </a:fld>
            <a:endParaRPr lang="en-GB" alt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The Department of Social Policy and Social Work </a:t>
            </a: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A7034-43A5-4262-A7E5-E0657F8D739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A8188-2D79-4880-88D9-E3656B47E8E7}" type="datetime2">
              <a:rPr lang="en-GB" altLang="en-US"/>
              <a:pPr>
                <a:defRPr/>
              </a:pPr>
              <a:t>Saturday, 05 December 2015</a:t>
            </a:fld>
            <a:endParaRPr lang="en-GB" alt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The Department of Social Policy and Social Work </a:t>
            </a:r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8F3D1-C94E-413B-9750-2CD5272F188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699D5-F002-474E-AD00-A65067B9DB47}" type="datetime2">
              <a:rPr lang="en-GB" altLang="en-US"/>
              <a:pPr>
                <a:defRPr/>
              </a:pPr>
              <a:t>Saturday, 05 December 2015</a:t>
            </a:fld>
            <a:endParaRPr lang="en-GB" alt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The Department of Social Policy and Social Work </a:t>
            </a:r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F6369-6036-4E7A-BCA5-5CCF754377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89" name="Rectangle 81"/>
          <p:cNvSpPr>
            <a:spLocks noChangeArrowheads="1"/>
          </p:cNvSpPr>
          <p:nvPr/>
        </p:nvSpPr>
        <p:spPr bwMode="gray">
          <a:xfrm>
            <a:off x="0" y="6308725"/>
            <a:ext cx="9144000" cy="549275"/>
          </a:xfrm>
          <a:prstGeom prst="rect">
            <a:avLst/>
          </a:prstGeom>
          <a:solidFill>
            <a:srgbClr val="002569"/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67" name="Rectangle 59"/>
          <p:cNvSpPr>
            <a:spLocks noChangeArrowheads="1"/>
          </p:cNvSpPr>
          <p:nvPr/>
        </p:nvSpPr>
        <p:spPr bwMode="gray">
          <a:xfrm>
            <a:off x="0" y="0"/>
            <a:ext cx="9144000" cy="908050"/>
          </a:xfrm>
          <a:prstGeom prst="rect">
            <a:avLst/>
          </a:prstGeom>
          <a:solidFill>
            <a:srgbClr val="002569"/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47" name="Rectangle 39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250825" y="6381750"/>
            <a:ext cx="2736850" cy="3540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D236A8E0-F03D-42CE-B01C-2F123411FA1A}" type="datetime2">
              <a:rPr lang="en-GB" altLang="en-US"/>
              <a:pPr>
                <a:defRPr/>
              </a:pPr>
              <a:t>Saturday, 05 December 2015</a:t>
            </a:fld>
            <a:endParaRPr lang="en-GB" altLang="en-US"/>
          </a:p>
        </p:txBody>
      </p:sp>
      <p:sp>
        <p:nvSpPr>
          <p:cNvPr id="17448" name="Rectangle 40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3124200" y="6381750"/>
            <a:ext cx="4111625" cy="3540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r>
              <a:rPr lang="en-GB" altLang="en-US"/>
              <a:t>The Department of Social Policy and Social Work </a:t>
            </a:r>
          </a:p>
        </p:txBody>
      </p:sp>
      <p:sp>
        <p:nvSpPr>
          <p:cNvPr id="17449" name="Rectangle 41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7380288" y="6381750"/>
            <a:ext cx="1512887" cy="3540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29046652-A212-4F8C-8921-C96DE009C9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56"/>
          <p:cNvSpPr>
            <a:spLocks noGrp="1" noChangeArrowheads="1"/>
          </p:cNvSpPr>
          <p:nvPr>
            <p:ph type="title"/>
          </p:nvPr>
        </p:nvSpPr>
        <p:spPr bwMode="white">
          <a:xfrm>
            <a:off x="2700338" y="115888"/>
            <a:ext cx="61928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32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125538"/>
            <a:ext cx="842486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pic>
        <p:nvPicPr>
          <p:cNvPr id="1033" name="Picture 83" descr="uoyo_alpha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white">
          <a:xfrm>
            <a:off x="250825" y="115888"/>
            <a:ext cx="236855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85" descr="shield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258888" y="404813"/>
            <a:ext cx="355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69" r:id="rId1"/>
    <p:sldLayoutId id="2147483668" r:id="rId2"/>
    <p:sldLayoutId id="2147483667" r:id="rId3"/>
    <p:sldLayoutId id="2147483666" r:id="rId4"/>
    <p:sldLayoutId id="2147483665" r:id="rId5"/>
    <p:sldLayoutId id="2147483664" r:id="rId6"/>
    <p:sldLayoutId id="2147483663" r:id="rId7"/>
    <p:sldLayoutId id="2147483662" r:id="rId8"/>
    <p:sldLayoutId id="2147483661" r:id="rId9"/>
    <p:sldLayoutId id="2147483660" r:id="rId10"/>
    <p:sldLayoutId id="2147483659" r:id="rId11"/>
  </p:sldLayoutIdLst>
  <p:hf sldNum="0"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rgbClr val="002569"/>
        </a:buClr>
        <a:buSzPct val="65000"/>
        <a:buFont typeface="Wingdings" pitchFamily="2" charset="2"/>
        <a:buChar char="n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Clr>
          <a:srgbClr val="002569"/>
        </a:buClr>
        <a:buSzPct val="65000"/>
        <a:buFont typeface="Wingdings" pitchFamily="2" charset="2"/>
        <a:buChar char="n"/>
        <a:defRPr sz="3000">
          <a:solidFill>
            <a:srgbClr val="00000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30000"/>
        </a:spcBef>
        <a:spcAft>
          <a:spcPct val="0"/>
        </a:spcAft>
        <a:buClr>
          <a:srgbClr val="002569"/>
        </a:buClr>
        <a:buSzPct val="65000"/>
        <a:buFont typeface="Wingdings" pitchFamily="2" charset="2"/>
        <a:buChar char="n"/>
        <a:defRPr sz="2800">
          <a:solidFill>
            <a:srgbClr val="00000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30000"/>
        </a:spcBef>
        <a:spcAft>
          <a:spcPct val="0"/>
        </a:spcAft>
        <a:buClr>
          <a:srgbClr val="002569"/>
        </a:buClr>
        <a:buSzPct val="65000"/>
        <a:buFont typeface="Wingdings" pitchFamily="2" charset="2"/>
        <a:buChar char="n"/>
        <a:defRPr sz="2600">
          <a:solidFill>
            <a:srgbClr val="00000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30000"/>
        </a:spcBef>
        <a:spcAft>
          <a:spcPct val="0"/>
        </a:spcAft>
        <a:buClr>
          <a:srgbClr val="002569"/>
        </a:buClr>
        <a:buSzPct val="65000"/>
        <a:buFont typeface="Wingdings" pitchFamily="2" charset="2"/>
        <a:buChar char="n"/>
        <a:defRPr sz="2400">
          <a:solidFill>
            <a:srgbClr val="000000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30000"/>
        </a:spcBef>
        <a:spcAft>
          <a:spcPct val="0"/>
        </a:spcAft>
        <a:buClr>
          <a:srgbClr val="002569"/>
        </a:buClr>
        <a:buSzPct val="65000"/>
        <a:buFont typeface="Wingdings" pitchFamily="2" charset="2"/>
        <a:buChar char="n"/>
        <a:defRPr sz="2400">
          <a:solidFill>
            <a:srgbClr val="000000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30000"/>
        </a:spcBef>
        <a:spcAft>
          <a:spcPct val="0"/>
        </a:spcAft>
        <a:buClr>
          <a:srgbClr val="002569"/>
        </a:buClr>
        <a:buSzPct val="65000"/>
        <a:buFont typeface="Wingdings" pitchFamily="2" charset="2"/>
        <a:buChar char="n"/>
        <a:defRPr sz="2400">
          <a:solidFill>
            <a:srgbClr val="000000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30000"/>
        </a:spcBef>
        <a:spcAft>
          <a:spcPct val="0"/>
        </a:spcAft>
        <a:buClr>
          <a:srgbClr val="002569"/>
        </a:buClr>
        <a:buSzPct val="65000"/>
        <a:buFont typeface="Wingdings" pitchFamily="2" charset="2"/>
        <a:buChar char="n"/>
        <a:defRPr sz="2400">
          <a:solidFill>
            <a:srgbClr val="000000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30000"/>
        </a:spcBef>
        <a:spcAft>
          <a:spcPct val="0"/>
        </a:spcAft>
        <a:buClr>
          <a:srgbClr val="002569"/>
        </a:buClr>
        <a:buSzPct val="65000"/>
        <a:buFont typeface="Wingdings" pitchFamily="2" charset="2"/>
        <a:buChar char="n"/>
        <a:defRPr sz="24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rk.ac.uk/records-management/dp/policy/photos-vids-cctv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cap="small" dirty="0"/>
              <a:t>ESRC – International Seminar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412776"/>
            <a:ext cx="8424863" cy="4713387"/>
          </a:xfrm>
        </p:spPr>
        <p:txBody>
          <a:bodyPr/>
          <a:lstStyle/>
          <a:p>
            <a:pPr marL="0" indent="0" algn="ctr">
              <a:buNone/>
            </a:pPr>
            <a:r>
              <a:rPr lang="en-GB" b="1" cap="small" dirty="0">
                <a:solidFill>
                  <a:srgbClr val="002060"/>
                </a:solidFill>
                <a:latin typeface="+mj-lt"/>
              </a:rPr>
              <a:t>Divorce and Separation: </a:t>
            </a:r>
            <a:endParaRPr lang="en-GB" b="1" cap="small" dirty="0" smtClean="0">
              <a:solidFill>
                <a:srgbClr val="002060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GB" b="1" cap="small" dirty="0" smtClean="0">
                <a:solidFill>
                  <a:srgbClr val="002060"/>
                </a:solidFill>
                <a:latin typeface="+mj-lt"/>
              </a:rPr>
              <a:t>New </a:t>
            </a:r>
            <a:r>
              <a:rPr lang="en-GB" b="1" cap="small" dirty="0">
                <a:solidFill>
                  <a:srgbClr val="002060"/>
                </a:solidFill>
                <a:latin typeface="+mj-lt"/>
              </a:rPr>
              <a:t>models of professional practice to support </a:t>
            </a:r>
            <a:r>
              <a:rPr lang="en-GB" b="1" cap="small" dirty="0" smtClean="0">
                <a:solidFill>
                  <a:srgbClr val="002060"/>
                </a:solidFill>
                <a:latin typeface="+mj-lt"/>
              </a:rPr>
              <a:t>parents</a:t>
            </a:r>
          </a:p>
          <a:p>
            <a:pPr marL="0" indent="0" algn="ctr">
              <a:buNone/>
            </a:pPr>
            <a:endParaRPr lang="en-GB" b="1" cap="small" dirty="0" smtClean="0">
              <a:solidFill>
                <a:srgbClr val="B70D31"/>
              </a:solidFill>
            </a:endParaRPr>
          </a:p>
          <a:p>
            <a:pPr marL="0" indent="0" algn="ctr">
              <a:buNone/>
            </a:pPr>
            <a:endParaRPr lang="en-GB" b="1" cap="small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en-GB" b="1" cap="small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en-GB" b="1" cap="small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GB" sz="2000" dirty="0"/>
              <a:t>ESRC Award Ref: ES/L000792/1</a:t>
            </a:r>
          </a:p>
          <a:p>
            <a:pPr marL="0" indent="0" algn="ctr">
              <a:buNone/>
            </a:pPr>
            <a:endParaRPr lang="en-GB" dirty="0">
              <a:solidFill>
                <a:srgbClr val="C00000"/>
              </a:solidFill>
            </a:endParaRP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The Department of Social Policy and Social Work </a:t>
            </a:r>
            <a:endParaRPr lang="en-GB" altLang="en-US"/>
          </a:p>
        </p:txBody>
      </p:sp>
      <p:pic>
        <p:nvPicPr>
          <p:cNvPr id="5" name="Picture 4" descr="ESRC: Economic and Social Research Council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17032"/>
            <a:ext cx="1440160" cy="1008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\\userfs\cbes100\w2k\current documents\child support\ESRC seminar\award\webpage and advert\Uni of York v.eps black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879382"/>
            <a:ext cx="2088232" cy="62973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\\userfs\cbes100\w2k\current documents\child support\ESRC seminar\award\webpage and advert\nuffield logo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864544"/>
            <a:ext cx="2016224" cy="788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864544"/>
            <a:ext cx="1944217" cy="7885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40373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 Series Programme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The Department of Social Policy and Social Work </a:t>
            </a:r>
            <a:endParaRPr lang="en-GB" alt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8305802"/>
              </p:ext>
            </p:extLst>
          </p:nvPr>
        </p:nvGraphicFramePr>
        <p:xfrm>
          <a:off x="395536" y="1196752"/>
          <a:ext cx="8424864" cy="4824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64696"/>
                <a:gridCol w="2160168"/>
              </a:tblGrid>
              <a:tr h="1229784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000099"/>
                          </a:solidFill>
                        </a:rPr>
                        <a:t>SEMINARS 1 &amp; 2</a:t>
                      </a:r>
                    </a:p>
                    <a:p>
                      <a:r>
                        <a:rPr lang="en-GB" dirty="0" smtClean="0">
                          <a:solidFill>
                            <a:srgbClr val="000099"/>
                          </a:solidFill>
                        </a:rPr>
                        <a:t>FIRST PRINCIPLES: COMPARATIVE LEGAL FRAMEWORKS AND PUBLIC ATTITUDES</a:t>
                      </a:r>
                    </a:p>
                    <a:p>
                      <a:endParaRPr lang="en-GB" dirty="0" smtClean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000099"/>
                          </a:solidFill>
                        </a:rPr>
                        <a:t>27</a:t>
                      </a:r>
                      <a:r>
                        <a:rPr lang="en-GB" b="1" baseline="30000" dirty="0" smtClean="0">
                          <a:solidFill>
                            <a:srgbClr val="000099"/>
                          </a:solidFill>
                        </a:rPr>
                        <a:t>th</a:t>
                      </a:r>
                      <a:r>
                        <a:rPr lang="en-GB" b="1" dirty="0" smtClean="0">
                          <a:solidFill>
                            <a:srgbClr val="000099"/>
                          </a:solidFill>
                        </a:rPr>
                        <a:t> and 28</a:t>
                      </a:r>
                      <a:r>
                        <a:rPr lang="en-GB" b="1" baseline="30000" dirty="0" smtClean="0">
                          <a:solidFill>
                            <a:srgbClr val="000099"/>
                          </a:solidFill>
                        </a:rPr>
                        <a:t>th</a:t>
                      </a:r>
                      <a:r>
                        <a:rPr lang="en-GB" b="1" dirty="0" smtClean="0">
                          <a:solidFill>
                            <a:srgbClr val="000099"/>
                          </a:solidFill>
                        </a:rPr>
                        <a:t> </a:t>
                      </a:r>
                      <a:r>
                        <a:rPr lang="en-GB" b="0" dirty="0" smtClean="0">
                          <a:solidFill>
                            <a:srgbClr val="000099"/>
                          </a:solidFill>
                        </a:rPr>
                        <a:t>March</a:t>
                      </a:r>
                      <a:r>
                        <a:rPr lang="en-GB" b="1" dirty="0" smtClean="0">
                          <a:solidFill>
                            <a:srgbClr val="000099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rgbClr val="000099"/>
                          </a:solidFill>
                        </a:rPr>
                        <a:t>2014, London</a:t>
                      </a:r>
                      <a:endParaRPr lang="en-GB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</a:tr>
              <a:tr h="2648765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000099"/>
                          </a:solidFill>
                        </a:rPr>
                        <a:t>SEMINAR 3</a:t>
                      </a:r>
                    </a:p>
                    <a:p>
                      <a:r>
                        <a:rPr lang="en-GB" b="0" dirty="0" smtClean="0">
                          <a:solidFill>
                            <a:srgbClr val="000099"/>
                          </a:solidFill>
                        </a:rPr>
                        <a:t>SOCIAL CHANGE IN EAST ASIAN AND DEVELOPING COUNTRIES: GENDER AND FAMILY SEPARATION</a:t>
                      </a:r>
                    </a:p>
                    <a:p>
                      <a:endParaRPr lang="en-GB" b="1" dirty="0" smtClean="0">
                        <a:solidFill>
                          <a:srgbClr val="000099"/>
                        </a:solidFill>
                      </a:endParaRPr>
                    </a:p>
                    <a:p>
                      <a:r>
                        <a:rPr lang="en-GB" b="1" dirty="0" smtClean="0">
                          <a:solidFill>
                            <a:srgbClr val="000099"/>
                          </a:solidFill>
                        </a:rPr>
                        <a:t>SEMINARS 4 &amp; 5 (TWO DAYS) </a:t>
                      </a:r>
                    </a:p>
                    <a:p>
                      <a:r>
                        <a:rPr lang="en-GB" b="0" dirty="0" smtClean="0">
                          <a:solidFill>
                            <a:srgbClr val="000099"/>
                          </a:solidFill>
                        </a:rPr>
                        <a:t>POVERTY AND CHILD MAINTENANCE: INTERACTION WITH SOCIAL ASSISTANCE SCHEMES</a:t>
                      </a:r>
                      <a:endParaRPr lang="en-GB" b="1" dirty="0" smtClean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000099"/>
                          </a:solidFill>
                        </a:rPr>
                        <a:t>27</a:t>
                      </a:r>
                      <a:r>
                        <a:rPr lang="en-GB" b="1" baseline="30000" dirty="0" smtClean="0">
                          <a:solidFill>
                            <a:srgbClr val="000099"/>
                          </a:solidFill>
                        </a:rPr>
                        <a:t>th</a:t>
                      </a:r>
                      <a:r>
                        <a:rPr lang="en-GB" b="1" dirty="0" smtClean="0">
                          <a:solidFill>
                            <a:srgbClr val="000099"/>
                          </a:solidFill>
                        </a:rPr>
                        <a:t> June 2014</a:t>
                      </a:r>
                    </a:p>
                    <a:p>
                      <a:r>
                        <a:rPr lang="en-GB" dirty="0" smtClean="0">
                          <a:solidFill>
                            <a:srgbClr val="000099"/>
                          </a:solidFill>
                        </a:rPr>
                        <a:t>York</a:t>
                      </a:r>
                    </a:p>
                    <a:p>
                      <a:endParaRPr lang="en-GB" dirty="0" smtClean="0">
                        <a:solidFill>
                          <a:srgbClr val="000099"/>
                        </a:solidFill>
                      </a:endParaRPr>
                    </a:p>
                    <a:p>
                      <a:endParaRPr lang="en-GB" dirty="0" smtClean="0">
                        <a:solidFill>
                          <a:srgbClr val="000099"/>
                        </a:solidFill>
                      </a:endParaRPr>
                    </a:p>
                    <a:p>
                      <a:r>
                        <a:rPr lang="en-GB" b="1" dirty="0" smtClean="0">
                          <a:solidFill>
                            <a:srgbClr val="000099"/>
                          </a:solidFill>
                        </a:rPr>
                        <a:t>July</a:t>
                      </a:r>
                      <a:r>
                        <a:rPr lang="en-GB" b="1" baseline="0" dirty="0" smtClean="0">
                          <a:solidFill>
                            <a:srgbClr val="000099"/>
                          </a:solidFill>
                        </a:rPr>
                        <a:t> 2</a:t>
                      </a:r>
                      <a:r>
                        <a:rPr lang="en-GB" b="1" baseline="30000" dirty="0" smtClean="0">
                          <a:solidFill>
                            <a:srgbClr val="000099"/>
                          </a:solidFill>
                        </a:rPr>
                        <a:t>nd</a:t>
                      </a:r>
                      <a:r>
                        <a:rPr lang="en-GB" b="1" baseline="0" dirty="0" smtClean="0">
                          <a:solidFill>
                            <a:srgbClr val="000099"/>
                          </a:solidFill>
                        </a:rPr>
                        <a:t> &amp;3</a:t>
                      </a:r>
                      <a:r>
                        <a:rPr lang="en-GB" b="1" baseline="30000" dirty="0" smtClean="0">
                          <a:solidFill>
                            <a:srgbClr val="000099"/>
                          </a:solidFill>
                        </a:rPr>
                        <a:t>rd</a:t>
                      </a:r>
                      <a:r>
                        <a:rPr lang="en-GB" b="1" baseline="0" dirty="0" smtClean="0">
                          <a:solidFill>
                            <a:srgbClr val="000099"/>
                          </a:solidFill>
                        </a:rPr>
                        <a:t> </a:t>
                      </a:r>
                      <a:r>
                        <a:rPr lang="en-GB" b="1" dirty="0" smtClean="0">
                          <a:solidFill>
                            <a:srgbClr val="000099"/>
                          </a:solidFill>
                        </a:rPr>
                        <a:t>2015 </a:t>
                      </a:r>
                    </a:p>
                    <a:p>
                      <a:r>
                        <a:rPr lang="en-GB" dirty="0" smtClean="0">
                          <a:solidFill>
                            <a:srgbClr val="000099"/>
                          </a:solidFill>
                        </a:rPr>
                        <a:t>London</a:t>
                      </a:r>
                      <a:endParaRPr lang="en-GB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</a:tr>
              <a:tr h="945987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B70D31"/>
                          </a:solidFill>
                        </a:rPr>
                        <a:t>SEMINAR 6 (ONE DAY) </a:t>
                      </a:r>
                    </a:p>
                    <a:p>
                      <a:r>
                        <a:rPr lang="en-GB" dirty="0" smtClean="0">
                          <a:solidFill>
                            <a:srgbClr val="B70D31"/>
                          </a:solidFill>
                        </a:rPr>
                        <a:t>NEW</a:t>
                      </a:r>
                      <a:r>
                        <a:rPr lang="en-GB" baseline="0" dirty="0" smtClean="0">
                          <a:solidFill>
                            <a:srgbClr val="B70D31"/>
                          </a:solidFill>
                        </a:rPr>
                        <a:t> MODELS OF PRACTCE IN RELATIONSHIP </a:t>
                      </a:r>
                      <a:r>
                        <a:rPr lang="en-GB" dirty="0" smtClean="0">
                          <a:solidFill>
                            <a:srgbClr val="B70D31"/>
                          </a:solidFill>
                        </a:rPr>
                        <a:t>SUPPORT</a:t>
                      </a:r>
                      <a:endParaRPr lang="en-GB" dirty="0">
                        <a:solidFill>
                          <a:srgbClr val="B70D3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baseline="0" dirty="0" smtClean="0">
                          <a:solidFill>
                            <a:srgbClr val="B70D31"/>
                          </a:solidFill>
                        </a:rPr>
                        <a:t>December 7</a:t>
                      </a:r>
                      <a:r>
                        <a:rPr lang="en-GB" b="1" baseline="30000" dirty="0" smtClean="0">
                          <a:solidFill>
                            <a:srgbClr val="B70D31"/>
                          </a:solidFill>
                        </a:rPr>
                        <a:t>th</a:t>
                      </a:r>
                      <a:r>
                        <a:rPr lang="en-GB" b="1" baseline="0" dirty="0" smtClean="0">
                          <a:solidFill>
                            <a:srgbClr val="B70D31"/>
                          </a:solidFill>
                        </a:rPr>
                        <a:t> 2015</a:t>
                      </a:r>
                      <a:endParaRPr lang="en-GB" b="1" baseline="0" dirty="0" smtClean="0">
                        <a:solidFill>
                          <a:srgbClr val="B70D3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rgbClr val="B70D31"/>
                          </a:solidFill>
                        </a:rPr>
                        <a:t>London </a:t>
                      </a:r>
                      <a:endParaRPr lang="en-GB" dirty="0">
                        <a:solidFill>
                          <a:srgbClr val="B70D3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81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Focus has been on Child </a:t>
            </a:r>
            <a:r>
              <a:rPr lang="en-GB" sz="2800" dirty="0"/>
              <a:t>Support </a:t>
            </a:r>
            <a:r>
              <a:rPr lang="en-GB" sz="2800" dirty="0" smtClean="0"/>
              <a:t>System</a:t>
            </a:r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1560" y="6381328"/>
            <a:ext cx="8352928" cy="354013"/>
          </a:xfrm>
        </p:spPr>
        <p:txBody>
          <a:bodyPr/>
          <a:lstStyle/>
          <a:p>
            <a:pPr algn="l">
              <a:defRPr/>
            </a:pPr>
            <a:r>
              <a:rPr lang="en-GB" altLang="en-US" sz="2400" dirty="0" smtClean="0"/>
              <a:t>Adapted from Professor John </a:t>
            </a:r>
            <a:r>
              <a:rPr lang="en-GB" altLang="en-US" sz="2400" dirty="0" err="1"/>
              <a:t>E</a:t>
            </a:r>
            <a:r>
              <a:rPr lang="en-GB" altLang="en-US" sz="2400" dirty="0" err="1" smtClean="0"/>
              <a:t>ekelaar</a:t>
            </a:r>
            <a:r>
              <a:rPr lang="en-GB" altLang="en-US" sz="2400" dirty="0" smtClean="0"/>
              <a:t> and Professor </a:t>
            </a:r>
            <a:r>
              <a:rPr lang="en-GB" altLang="en-US" sz="2400" dirty="0" err="1" smtClean="0"/>
              <a:t>Mais</a:t>
            </a:r>
            <a:r>
              <a:rPr lang="en-GB" altLang="en-US" sz="2400" dirty="0" smtClean="0"/>
              <a:t> Adapted from </a:t>
            </a:r>
            <a:r>
              <a:rPr lang="en-GB" altLang="en-US" sz="2400" dirty="0" err="1" smtClean="0"/>
              <a:t>Eekelaar</a:t>
            </a:r>
            <a:r>
              <a:rPr lang="en-GB" altLang="en-US" sz="2400" dirty="0" smtClean="0"/>
              <a:t> and Maclean  </a:t>
            </a:r>
            <a:endParaRPr lang="en-GB" alt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268761"/>
            <a:ext cx="8641655" cy="4824536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T</a:t>
            </a:r>
            <a:r>
              <a:rPr lang="en-US" b="1" dirty="0" smtClean="0"/>
              <a:t>o relieve child poverty?</a:t>
            </a:r>
            <a:endParaRPr lang="en-GB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GB" b="1" dirty="0"/>
              <a:t>T</a:t>
            </a:r>
            <a:r>
              <a:rPr lang="en-US" b="1" dirty="0" smtClean="0"/>
              <a:t>o </a:t>
            </a:r>
            <a:r>
              <a:rPr lang="en-US" b="1" dirty="0"/>
              <a:t>reinforce moral obligations?</a:t>
            </a:r>
            <a:endParaRPr lang="en-GB" b="1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T</a:t>
            </a:r>
            <a:r>
              <a:rPr lang="en-US" b="1" dirty="0" smtClean="0"/>
              <a:t>o </a:t>
            </a:r>
            <a:r>
              <a:rPr lang="en-US" b="1" dirty="0"/>
              <a:t>relieve </a:t>
            </a:r>
            <a:r>
              <a:rPr lang="en-US" b="1" dirty="0" smtClean="0"/>
              <a:t>welfare budget?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T</a:t>
            </a:r>
            <a:r>
              <a:rPr lang="en-US" b="1" dirty="0" smtClean="0"/>
              <a:t>o </a:t>
            </a:r>
            <a:r>
              <a:rPr lang="en-US" b="1" dirty="0"/>
              <a:t>provide a framework for </a:t>
            </a:r>
            <a:r>
              <a:rPr lang="en-US" b="1" dirty="0" smtClean="0"/>
              <a:t>parents </a:t>
            </a:r>
            <a:r>
              <a:rPr lang="en-US" b="1" dirty="0"/>
              <a:t>to share </a:t>
            </a:r>
            <a:r>
              <a:rPr lang="en-US" b="1" i="1" dirty="0"/>
              <a:t>some</a:t>
            </a:r>
            <a:r>
              <a:rPr lang="en-US" b="1" dirty="0"/>
              <a:t> </a:t>
            </a:r>
            <a:r>
              <a:rPr lang="en-US" b="1" dirty="0" smtClean="0"/>
              <a:t>resources?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B70D31"/>
                </a:solidFill>
              </a:rPr>
              <a:t>To help collaborative parenting?</a:t>
            </a:r>
            <a:endParaRPr lang="en-GB" b="1" dirty="0">
              <a:solidFill>
                <a:srgbClr val="B70D3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T</a:t>
            </a:r>
            <a:r>
              <a:rPr lang="en-US" b="1" dirty="0" smtClean="0"/>
              <a:t>o guide a ‘fair allocation’ </a:t>
            </a:r>
            <a:r>
              <a:rPr lang="en-US" b="1" dirty="0"/>
              <a:t>of resources between separated </a:t>
            </a:r>
            <a:r>
              <a:rPr lang="en-US" b="1" dirty="0" smtClean="0"/>
              <a:t>parents?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49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Focus of todays seminar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9"/>
            <a:ext cx="8424863" cy="3456384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Look at innovations regarding: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Relationship support for separated families</a:t>
            </a:r>
          </a:p>
          <a:p>
            <a:r>
              <a:rPr lang="en-GB" dirty="0" smtClean="0"/>
              <a:t>Help with collaborative parenting 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The Department of Social Policy and Social Work 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159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todays seminar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7488832" cy="4464496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Have open discussions and debate</a:t>
            </a:r>
          </a:p>
          <a:p>
            <a:r>
              <a:rPr lang="en-GB" dirty="0" smtClean="0"/>
              <a:t>Exchange ideas </a:t>
            </a:r>
          </a:p>
          <a:p>
            <a:r>
              <a:rPr lang="en-GB" dirty="0" smtClean="0"/>
              <a:t>Have an enjoyable day!</a:t>
            </a:r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The Department of Social Policy and Social Work 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261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Todays Programme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The Department of Social Policy and Social Work </a:t>
            </a:r>
            <a:endParaRPr lang="en-GB" altLang="en-US"/>
          </a:p>
        </p:txBody>
      </p:sp>
      <p:pic>
        <p:nvPicPr>
          <p:cNvPr id="12299" name="Picture 1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92696"/>
            <a:ext cx="9323819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8883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Info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0768"/>
            <a:ext cx="8424863" cy="4785395"/>
          </a:xfrm>
        </p:spPr>
        <p:txBody>
          <a:bodyPr/>
          <a:lstStyle/>
          <a:p>
            <a:r>
              <a:rPr lang="en-GB" dirty="0" smtClean="0"/>
              <a:t>Fire alarms and exits</a:t>
            </a:r>
          </a:p>
          <a:p>
            <a:r>
              <a:rPr lang="en-GB" dirty="0" smtClean="0"/>
              <a:t>Rest rooms</a:t>
            </a:r>
          </a:p>
          <a:p>
            <a:r>
              <a:rPr lang="en-GB" dirty="0" smtClean="0"/>
              <a:t>Refreshments and lunch </a:t>
            </a:r>
          </a:p>
          <a:p>
            <a:r>
              <a:rPr lang="en-GB" dirty="0" smtClean="0"/>
              <a:t>Photographs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If you object for any reason, please make it known so we can </a:t>
            </a:r>
            <a:r>
              <a:rPr lang="en-GB" dirty="0" smtClean="0"/>
              <a:t>avoid photographing you.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sz="1000" dirty="0">
              <a:hlinkClick r:id="rId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hlinkClick r:id="rId2"/>
              </a:rPr>
              <a:t>http://www.york.ac.uk/records-management/dp/policy/photos-vids-cctv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The Department of Social Policy and Social Work 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8843930"/>
      </p:ext>
    </p:extLst>
  </p:cSld>
  <p:clrMapOvr>
    <a:masterClrMapping/>
  </p:clrMapOvr>
</p:sld>
</file>

<file path=ppt/theme/theme1.xml><?xml version="1.0" encoding="utf-8"?>
<a:theme xmlns:a="http://schemas.openxmlformats.org/drawingml/2006/main" name="UofYpowerpointblue">
  <a:themeElements>
    <a:clrScheme name="UofY_new_powerpoint_template-fancy_v3 7">
      <a:dk1>
        <a:srgbClr val="B4AF80"/>
      </a:dk1>
      <a:lt1>
        <a:srgbClr val="FFFFFF"/>
      </a:lt1>
      <a:dk2>
        <a:srgbClr val="C8C6A2"/>
      </a:dk2>
      <a:lt2>
        <a:srgbClr val="827F4C"/>
      </a:lt2>
      <a:accent1>
        <a:srgbClr val="7C784E"/>
      </a:accent1>
      <a:accent2>
        <a:srgbClr val="A2A4AC"/>
      </a:accent2>
      <a:accent3>
        <a:srgbClr val="E0DFCE"/>
      </a:accent3>
      <a:accent4>
        <a:srgbClr val="DADADA"/>
      </a:accent4>
      <a:accent5>
        <a:srgbClr val="BFBEB2"/>
      </a:accent5>
      <a:accent6>
        <a:srgbClr val="92949B"/>
      </a:accent6>
      <a:hlink>
        <a:srgbClr val="33CCCC"/>
      </a:hlink>
      <a:folHlink>
        <a:srgbClr val="009999"/>
      </a:folHlink>
    </a:clrScheme>
    <a:fontScheme name="UofY_new_powerpoint_template-fancy_v3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057400" marR="0" indent="-2286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Pct val="65000"/>
          <a:buFont typeface="Wingdings" pitchFamily="2" charset="2"/>
          <a:buChar char="n"/>
          <a:tabLst/>
          <a:defRPr kumimoji="0" lang="en-GB" alt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057400" marR="0" indent="-2286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Pct val="65000"/>
          <a:buFont typeface="Wingdings" pitchFamily="2" charset="2"/>
          <a:buChar char="n"/>
          <a:tabLst/>
          <a:defRPr kumimoji="0" lang="en-GB" alt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UofY_new_powerpoint_template-fancy_v3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fY_new_powerpoint_template-fancy_v3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fY_new_powerpoint_template-fancy_v3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fY_new_powerpoint_template-fancy_v3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fY_new_powerpoint_template-fancy_v3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fY_new_powerpoint_template-fancy_v3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fY_new_powerpoint_template-fancy_v3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fY_new_powerpoint_template-fancy_v3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fY_new_powerpoint_template-fancy_v3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12900</TotalTime>
  <Words>286</Words>
  <Application>Microsoft Office PowerPoint</Application>
  <PresentationFormat>On-screen Show (4:3)</PresentationFormat>
  <Paragraphs>61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UofYpowerpointblue</vt:lpstr>
      <vt:lpstr>ESRC – International Seminar </vt:lpstr>
      <vt:lpstr>Background Series Programme</vt:lpstr>
      <vt:lpstr>Focus has been on Child Support System</vt:lpstr>
      <vt:lpstr>Focus of todays seminar </vt:lpstr>
      <vt:lpstr>Aims todays seminar</vt:lpstr>
      <vt:lpstr>Todays Programme</vt:lpstr>
      <vt:lpstr>General Info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107</cp:revision>
  <cp:lastPrinted>2015-06-30T15:47:28Z</cp:lastPrinted>
  <dcterms:created xsi:type="dcterms:W3CDTF">2013-09-30T10:08:15Z</dcterms:created>
  <dcterms:modified xsi:type="dcterms:W3CDTF">2015-12-05T11:47:52Z</dcterms:modified>
</cp:coreProperties>
</file>